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CB30DA2-F6E5-4877-A6EE-676C721081CF}" type="datetimeFigureOut">
              <a:rPr lang="en-US" smtClean="0"/>
              <a:t>5/15/2018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B30DA2-F6E5-4877-A6EE-676C721081C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B30DA2-F6E5-4877-A6EE-676C721081C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B30DA2-F6E5-4877-A6EE-676C721081CF}" type="datetimeFigureOut">
              <a:rPr lang="en-US" smtClean="0"/>
              <a:t>5/15/2018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CB30DA2-F6E5-4877-A6EE-676C721081CF}" type="datetimeFigureOut">
              <a:rPr lang="en-US" smtClean="0"/>
              <a:t>5/15/2018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C428EA9-D9CC-4FB6-8C46-A23546A1995E}"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CB30DA2-F6E5-4877-A6EE-676C721081CF}" type="datetimeFigureOut">
              <a:rPr lang="en-US" smtClean="0"/>
              <a:t>5/15/2018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CB30DA2-F6E5-4877-A6EE-676C721081CF}"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C428EA9-D9CC-4FB6-8C46-A23546A1995E}"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CB30DA2-F6E5-4877-A6EE-676C721081CF}" type="datetimeFigureOut">
              <a:rPr lang="en-US" smtClean="0"/>
              <a:t>5/15/2018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B30DA2-F6E5-4877-A6EE-676C721081CF}" type="datetimeFigureOut">
              <a:rPr lang="en-US" smtClean="0"/>
              <a:t>5/15/2018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CB30DA2-F6E5-4877-A6EE-676C721081CF}" type="datetimeFigureOut">
              <a:rPr lang="en-US" smtClean="0"/>
              <a:t>5/15/2018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28EA9-D9CC-4FB6-8C46-A23546A1995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CB30DA2-F6E5-4877-A6EE-676C721081CF}"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C428EA9-D9CC-4FB6-8C46-A23546A1995E}"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CB30DA2-F6E5-4877-A6EE-676C721081CF}" type="datetimeFigureOut">
              <a:rPr lang="en-US" smtClean="0"/>
              <a:t>5/15/2018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C428EA9-D9CC-4FB6-8C46-A23546A1995E}"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hoa38135@gmail.com" TargetMode="External"/><Relationship Id="rId2" Type="http://schemas.openxmlformats.org/officeDocument/2006/relationships/hyperlink" Target="http://bartlett.onlinegovt.com/" TargetMode="External"/><Relationship Id="rId1" Type="http://schemas.openxmlformats.org/officeDocument/2006/relationships/slideLayout" Target="../slideLayouts/slideLayout4.xml"/><Relationship Id="rId5" Type="http://schemas.openxmlformats.org/officeDocument/2006/relationships/hyperlink" Target="http://www.cityofbartlett.org/CivicAlerts.aspx?AID=1186" TargetMode="External"/><Relationship Id="rId4" Type="http://schemas.openxmlformats.org/officeDocument/2006/relationships/hyperlink" Target="http://www.cityofbartlett.org/CivicAlerts.aspx?AID=119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hyperlink" Target="http://www.cityofbartlett.org/Faq.aspx?QID=263" TargetMode="External"/><Relationship Id="rId3" Type="http://schemas.openxmlformats.org/officeDocument/2006/relationships/hyperlink" Target="http://www.cityofbartlett.org/7/How-Do-I" TargetMode="External"/><Relationship Id="rId7" Type="http://schemas.openxmlformats.org/officeDocument/2006/relationships/hyperlink" Target="http://www.cityofbartlett.org/DocumentCenter/View/557/Current-City-of-Bartlett-Brochure" TargetMode="External"/><Relationship Id="rId2" Type="http://schemas.openxmlformats.org/officeDocument/2006/relationships/hyperlink" Target="http://www.cityofbartlett.org/1213/Bartlett-Information-Guide" TargetMode="External"/><Relationship Id="rId1" Type="http://schemas.openxmlformats.org/officeDocument/2006/relationships/slideLayout" Target="../slideLayouts/slideLayout4.xml"/><Relationship Id="rId6" Type="http://schemas.openxmlformats.org/officeDocument/2006/relationships/hyperlink" Target="http://www.bpacc.org/" TargetMode="External"/><Relationship Id="rId5" Type="http://schemas.openxmlformats.org/officeDocument/2006/relationships/hyperlink" Target="http://bartlett-express.com/" TargetMode="External"/><Relationship Id="rId4" Type="http://schemas.openxmlformats.org/officeDocument/2006/relationships/hyperlink" Target="http://www.cityofbartlett.org/CivicAlerts.aspx?AID=1149" TargetMode="External"/><Relationship Id="rId9" Type="http://schemas.openxmlformats.org/officeDocument/2006/relationships/hyperlink" Target="http://www.cityofbartlett.org/Faq.aspx?QID=2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2018 2nd </a:t>
            </a:r>
            <a:r>
              <a:rPr lang="en-US" dirty="0" err="1" smtClean="0"/>
              <a:t>qtr</a:t>
            </a:r>
            <a:r>
              <a:rPr lang="en-US" dirty="0"/>
              <a:t> </a:t>
            </a:r>
            <a:r>
              <a:rPr lang="en-US" dirty="0" smtClean="0"/>
              <a:t>R</a:t>
            </a:r>
            <a:r>
              <a:rPr lang="en-US" dirty="0" smtClean="0"/>
              <a:t>HOA </a:t>
            </a:r>
            <a:r>
              <a:rPr lang="en-US" dirty="0" smtClean="0"/>
              <a:t>newsletter</a:t>
            </a:r>
            <a:endParaRPr lang="en-US" dirty="0"/>
          </a:p>
        </p:txBody>
      </p:sp>
      <p:sp>
        <p:nvSpPr>
          <p:cNvPr id="5" name="Content Placeholder 4"/>
          <p:cNvSpPr>
            <a:spLocks noGrp="1"/>
          </p:cNvSpPr>
          <p:nvPr>
            <p:ph sz="half" idx="1"/>
          </p:nvPr>
        </p:nvSpPr>
        <p:spPr>
          <a:xfrm>
            <a:off x="0" y="1371600"/>
            <a:ext cx="4495800" cy="5334000"/>
          </a:xfrm>
        </p:spPr>
        <p:txBody>
          <a:bodyPr>
            <a:normAutofit lnSpcReduction="10000"/>
          </a:bodyPr>
          <a:lstStyle/>
          <a:p>
            <a:pPr marL="0" indent="0">
              <a:buNone/>
            </a:pPr>
            <a:r>
              <a:rPr lang="en-US" sz="1200" b="1" dirty="0" smtClean="0"/>
              <a:t>Traveling anytime, and need an extra set of eyes watching your home</a:t>
            </a:r>
            <a:r>
              <a:rPr lang="en-US" sz="1200" b="1" dirty="0"/>
              <a:t>. Where can I get a vacation or security check you may ask? </a:t>
            </a:r>
            <a:r>
              <a:rPr lang="en-US" sz="1200" b="1" dirty="0" smtClean="0"/>
              <a:t>Bartlett Police department; </a:t>
            </a:r>
            <a:r>
              <a:rPr lang="en-US" sz="1200" dirty="0" smtClean="0">
                <a:hlinkClick r:id="rId2"/>
              </a:rPr>
              <a:t>http</a:t>
            </a:r>
            <a:r>
              <a:rPr lang="en-US" sz="1200" dirty="0">
                <a:hlinkClick r:id="rId2"/>
              </a:rPr>
              <a:t>://bartlett.onlinegovt.com</a:t>
            </a:r>
            <a:r>
              <a:rPr lang="en-US" sz="1200" dirty="0" smtClean="0">
                <a:hlinkClick r:id="rId2"/>
              </a:rPr>
              <a:t>/</a:t>
            </a:r>
            <a:endParaRPr lang="en-US" sz="1200" dirty="0" smtClean="0"/>
          </a:p>
          <a:p>
            <a:pPr marL="0" indent="0">
              <a:buNone/>
            </a:pPr>
            <a:r>
              <a:rPr lang="en-US" sz="1200" dirty="0" smtClean="0"/>
              <a:t>-Click Submit Citizen Request and follow the prompts.</a:t>
            </a:r>
          </a:p>
          <a:p>
            <a:pPr marL="0" indent="0">
              <a:buNone/>
            </a:pPr>
            <a:endParaRPr lang="en-US" sz="1200" dirty="0" smtClean="0"/>
          </a:p>
          <a:p>
            <a:pPr marL="0" indent="0">
              <a:buNone/>
            </a:pPr>
            <a:r>
              <a:rPr lang="en-US" sz="1200" b="1" dirty="0" smtClean="0"/>
              <a:t>RHOA Annual Meeting was held May 8, 2018 @ </a:t>
            </a:r>
            <a:r>
              <a:rPr lang="en-US" sz="1200" b="1" dirty="0" err="1" smtClean="0"/>
              <a:t>Rivercrest</a:t>
            </a:r>
            <a:r>
              <a:rPr lang="en-US" sz="1200" b="1" dirty="0" smtClean="0"/>
              <a:t> Elementary School from 6 – 7:45pm. If you missed it and have not received the minutes from the meeting please email: </a:t>
            </a:r>
            <a:r>
              <a:rPr lang="en-US" sz="1200" b="1" dirty="0" smtClean="0">
                <a:hlinkClick r:id="rId3"/>
              </a:rPr>
              <a:t>rhoa38135@gmail.com</a:t>
            </a:r>
            <a:r>
              <a:rPr lang="en-US" sz="1200" b="1" dirty="0" smtClean="0"/>
              <a:t> with your contact information. </a:t>
            </a:r>
          </a:p>
          <a:p>
            <a:pPr marL="0" indent="0">
              <a:buNone/>
            </a:pPr>
            <a:endParaRPr lang="en-US" sz="1200" b="1" dirty="0" smtClean="0"/>
          </a:p>
          <a:p>
            <a:pPr marL="0" indent="0">
              <a:buNone/>
            </a:pPr>
            <a:r>
              <a:rPr lang="en-US" sz="1200" b="1" dirty="0" smtClean="0"/>
              <a:t>May 15, 2018 “Peace Officers Memorial Day”</a:t>
            </a:r>
            <a:endParaRPr lang="en-US" sz="1200" b="1" dirty="0"/>
          </a:p>
          <a:p>
            <a:pPr marL="0" indent="0">
              <a:buNone/>
            </a:pPr>
            <a:r>
              <a:rPr lang="en-US" sz="1200" b="1" dirty="0"/>
              <a:t>President John F. Kennedy declared the first Peace Officers Memorial Day on May 15, 1962, as a tribute to peace officers and in honor of peace officers who, through their courageous deeds, lost their lives or became disabled in the line of duty. This day has been observed in our country annually ever since</a:t>
            </a:r>
            <a:r>
              <a:rPr lang="en-US" sz="1200" b="1" dirty="0" smtClean="0"/>
              <a:t>.</a:t>
            </a:r>
          </a:p>
          <a:p>
            <a:pPr marL="0" indent="0">
              <a:buNone/>
            </a:pPr>
            <a:r>
              <a:rPr lang="en-US" sz="1200" b="1" dirty="0">
                <a:hlinkClick r:id="rId4"/>
              </a:rPr>
              <a:t>http://</a:t>
            </a:r>
            <a:r>
              <a:rPr lang="en-US" sz="1200" b="1" dirty="0" smtClean="0">
                <a:hlinkClick r:id="rId4"/>
              </a:rPr>
              <a:t>www.cityofbartlett.org/CivicAlerts.aspx?AID=1191</a:t>
            </a:r>
            <a:endParaRPr lang="en-US" sz="1200" b="1" dirty="0" smtClean="0"/>
          </a:p>
          <a:p>
            <a:pPr marL="0" indent="0">
              <a:buNone/>
            </a:pPr>
            <a:endParaRPr lang="en-US" sz="1200" b="1" dirty="0"/>
          </a:p>
          <a:p>
            <a:pPr marL="0" indent="0">
              <a:buNone/>
            </a:pPr>
            <a:r>
              <a:rPr lang="en-US" sz="1200" b="1" dirty="0"/>
              <a:t>BARTLETT RANKS AMONG MOST AFFORDABLE PLACES TO LIVE IN </a:t>
            </a:r>
            <a:r>
              <a:rPr lang="en-US" sz="1200" b="1" dirty="0" smtClean="0"/>
              <a:t>TENNESSEE</a:t>
            </a:r>
          </a:p>
          <a:p>
            <a:pPr marL="0" indent="0">
              <a:buNone/>
            </a:pPr>
            <a:r>
              <a:rPr lang="en-US" sz="1200" b="1" dirty="0">
                <a:hlinkClick r:id="rId5"/>
              </a:rPr>
              <a:t>http://</a:t>
            </a:r>
            <a:r>
              <a:rPr lang="en-US" sz="1200" b="1" dirty="0" smtClean="0">
                <a:hlinkClick r:id="rId5"/>
              </a:rPr>
              <a:t>www.cityofbartlett.org/CivicAlerts.aspx?AID=1186</a:t>
            </a:r>
            <a:endParaRPr lang="en-US" sz="1200" b="1" dirty="0" smtClean="0"/>
          </a:p>
          <a:p>
            <a:pPr marL="0" indent="0">
              <a:buNone/>
            </a:pPr>
            <a:endParaRPr lang="en-US" sz="1200" dirty="0" smtClean="0"/>
          </a:p>
          <a:p>
            <a:pPr marL="0" indent="0">
              <a:buNone/>
            </a:pPr>
            <a:r>
              <a:rPr lang="en-US" sz="1200" b="1" dirty="0" smtClean="0"/>
              <a:t>Please visit our </a:t>
            </a:r>
            <a:r>
              <a:rPr lang="en-US" sz="1200" b="1" dirty="0" err="1" smtClean="0"/>
              <a:t>Ravencrest</a:t>
            </a:r>
            <a:r>
              <a:rPr lang="en-US" sz="1200" b="1" dirty="0"/>
              <a:t> webpage ; http://ravencresthoa.org/</a:t>
            </a:r>
            <a:endParaRPr lang="en-US" sz="1200" b="1" dirty="0" smtClean="0"/>
          </a:p>
          <a:p>
            <a:pPr marL="0" indent="0">
              <a:buNone/>
            </a:pPr>
            <a:endParaRPr lang="en-US" sz="1200" b="1" dirty="0"/>
          </a:p>
        </p:txBody>
      </p:sp>
      <p:sp>
        <p:nvSpPr>
          <p:cNvPr id="6" name="Content Placeholder 5"/>
          <p:cNvSpPr>
            <a:spLocks noGrp="1"/>
          </p:cNvSpPr>
          <p:nvPr>
            <p:ph sz="half" idx="2"/>
          </p:nvPr>
        </p:nvSpPr>
        <p:spPr>
          <a:xfrm>
            <a:off x="4648200" y="1295400"/>
            <a:ext cx="4343400" cy="5410200"/>
          </a:xfrm>
        </p:spPr>
        <p:txBody>
          <a:bodyPr>
            <a:normAutofit lnSpcReduction="10000"/>
          </a:bodyPr>
          <a:lstStyle/>
          <a:p>
            <a:pPr marL="0" indent="0">
              <a:buNone/>
            </a:pPr>
            <a:r>
              <a:rPr lang="en-US" sz="1200" b="1" u="sng" dirty="0" err="1" smtClean="0"/>
              <a:t>Ravencrest</a:t>
            </a:r>
            <a:r>
              <a:rPr lang="en-US" sz="1200" b="1" u="sng" dirty="0" smtClean="0"/>
              <a:t> HOA Board Members (call for assistance)</a:t>
            </a:r>
          </a:p>
          <a:p>
            <a:pPr marL="0" indent="0">
              <a:buNone/>
            </a:pPr>
            <a:r>
              <a:rPr lang="en-US" sz="1200" b="1" dirty="0" smtClean="0"/>
              <a:t>-Marcus D. Johnson, RHOA President, 901.240.3821</a:t>
            </a:r>
          </a:p>
          <a:p>
            <a:pPr marL="0" indent="0">
              <a:buNone/>
            </a:pPr>
            <a:r>
              <a:rPr lang="en-US" sz="1200" b="1" dirty="0" smtClean="0"/>
              <a:t>-Alexander Elkins, RHOA Vice President, 901.713.2317</a:t>
            </a:r>
          </a:p>
          <a:p>
            <a:pPr marL="0" indent="0">
              <a:buNone/>
            </a:pPr>
            <a:r>
              <a:rPr lang="en-US" sz="1200" b="1" dirty="0" smtClean="0"/>
              <a:t>-</a:t>
            </a:r>
            <a:r>
              <a:rPr lang="en-US" sz="1200" b="1" dirty="0" err="1" smtClean="0"/>
              <a:t>Demetra</a:t>
            </a:r>
            <a:r>
              <a:rPr lang="en-US" sz="1200" b="1" dirty="0" smtClean="0"/>
              <a:t> Walton, RHOA Secretary, 901.485.3310</a:t>
            </a:r>
          </a:p>
          <a:p>
            <a:pPr marL="0" indent="0">
              <a:buNone/>
            </a:pPr>
            <a:r>
              <a:rPr lang="en-US" sz="1200" b="1" dirty="0" smtClean="0"/>
              <a:t>-Joan Biggs, RHOA Treasurer, 901.372.6096</a:t>
            </a:r>
          </a:p>
          <a:p>
            <a:pPr marL="0" indent="0">
              <a:buNone/>
            </a:pPr>
            <a:r>
              <a:rPr lang="en-US" sz="1200" b="1" dirty="0" smtClean="0"/>
              <a:t>-Elijah Bernard, RHOA Architect, 901.258.1858</a:t>
            </a:r>
          </a:p>
          <a:p>
            <a:pPr marL="0" indent="0">
              <a:buNone/>
            </a:pPr>
            <a:r>
              <a:rPr lang="en-US" sz="1200" b="1" dirty="0" smtClean="0"/>
              <a:t>-Darnell Reid, RHOA Member-At-Large, 901.481.5500</a:t>
            </a:r>
          </a:p>
          <a:p>
            <a:pPr marL="0" indent="0">
              <a:buNone/>
            </a:pPr>
            <a:endParaRPr lang="en-US" sz="1200" b="1" dirty="0"/>
          </a:p>
          <a:p>
            <a:pPr marL="0" indent="0">
              <a:buNone/>
            </a:pPr>
            <a:endParaRPr lang="en-US" sz="1200" b="1" dirty="0"/>
          </a:p>
          <a:p>
            <a:pPr marL="0" indent="0">
              <a:buNone/>
            </a:pPr>
            <a:endParaRPr lang="en-US" sz="1200" b="1" u="sng" dirty="0"/>
          </a:p>
          <a:p>
            <a:pPr marL="0" indent="0">
              <a:buNone/>
            </a:pPr>
            <a:r>
              <a:rPr lang="en-US" sz="1200" b="1" u="sng" dirty="0" smtClean="0"/>
              <a:t>Upcoming Events:</a:t>
            </a:r>
          </a:p>
          <a:p>
            <a:pPr marL="0" indent="0">
              <a:buNone/>
            </a:pPr>
            <a:endParaRPr lang="en-US" sz="1200" b="1" u="sng" dirty="0"/>
          </a:p>
          <a:p>
            <a:pPr marL="0" indent="0">
              <a:buNone/>
            </a:pPr>
            <a:r>
              <a:rPr lang="en-US" sz="1200" b="1" dirty="0" smtClean="0"/>
              <a:t>-June 1, 2018: “RHOA YOM” (May Winners)</a:t>
            </a:r>
          </a:p>
          <a:p>
            <a:pPr marL="0" indent="0">
              <a:buNone/>
            </a:pPr>
            <a:endParaRPr lang="en-US" sz="1200" b="1" dirty="0" smtClean="0"/>
          </a:p>
          <a:p>
            <a:pPr marL="0" indent="0">
              <a:buNone/>
            </a:pPr>
            <a:r>
              <a:rPr lang="en-US" sz="1200" b="1" dirty="0" smtClean="0"/>
              <a:t>-June 16, 2018 (9am – 2pm):  “Community Sale”</a:t>
            </a:r>
          </a:p>
          <a:p>
            <a:pPr marL="0" indent="0">
              <a:buNone/>
            </a:pPr>
            <a:endParaRPr lang="en-US" sz="1200" b="1" dirty="0"/>
          </a:p>
          <a:p>
            <a:pPr marL="0" indent="0">
              <a:buNone/>
            </a:pPr>
            <a:endParaRPr lang="en-US" sz="1200" b="1" dirty="0" smtClean="0"/>
          </a:p>
          <a:p>
            <a:pPr marL="0" indent="0">
              <a:buNone/>
            </a:pPr>
            <a:endParaRPr lang="en-US" sz="1200" b="1" u="sng" dirty="0"/>
          </a:p>
        </p:txBody>
      </p:sp>
    </p:spTree>
    <p:extLst>
      <p:ext uri="{BB962C8B-B14F-4D97-AF65-F5344CB8AC3E}">
        <p14:creationId xmlns:p14="http://schemas.microsoft.com/office/powerpoint/2010/main" val="196672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2018 2nd </a:t>
            </a:r>
            <a:r>
              <a:rPr lang="en-US" dirty="0" err="1"/>
              <a:t>qtr</a:t>
            </a:r>
            <a:r>
              <a:rPr lang="en-US" dirty="0"/>
              <a:t> </a:t>
            </a:r>
            <a:r>
              <a:rPr lang="en-US" dirty="0" smtClean="0"/>
              <a:t>RHOA </a:t>
            </a:r>
            <a:r>
              <a:rPr lang="en-US" dirty="0"/>
              <a:t>newsletter</a:t>
            </a:r>
          </a:p>
        </p:txBody>
      </p:sp>
      <p:sp>
        <p:nvSpPr>
          <p:cNvPr id="3" name="Content Placeholder 2"/>
          <p:cNvSpPr>
            <a:spLocks noGrp="1"/>
          </p:cNvSpPr>
          <p:nvPr>
            <p:ph sz="half" idx="1"/>
          </p:nvPr>
        </p:nvSpPr>
        <p:spPr>
          <a:xfrm>
            <a:off x="304800" y="1295400"/>
            <a:ext cx="4191000" cy="5410200"/>
          </a:xfrm>
        </p:spPr>
        <p:txBody>
          <a:bodyPr>
            <a:normAutofit/>
          </a:bodyPr>
          <a:lstStyle/>
          <a:p>
            <a:pPr marL="0" indent="0" algn="ctr">
              <a:buNone/>
            </a:pPr>
            <a:r>
              <a:rPr lang="en-US" sz="2400" b="1" dirty="0" smtClean="0"/>
              <a:t>April 2018 YOM Winner </a:t>
            </a:r>
          </a:p>
          <a:p>
            <a:pPr marL="0" indent="0" algn="ctr">
              <a:buNone/>
            </a:pPr>
            <a:r>
              <a:rPr lang="en-US" sz="2400" b="1" dirty="0" smtClean="0"/>
              <a:t>Russell Talley</a:t>
            </a:r>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a:p>
        </p:txBody>
      </p:sp>
      <p:sp>
        <p:nvSpPr>
          <p:cNvPr id="4" name="Content Placeholder 3"/>
          <p:cNvSpPr>
            <a:spLocks noGrp="1"/>
          </p:cNvSpPr>
          <p:nvPr>
            <p:ph sz="half" idx="2"/>
          </p:nvPr>
        </p:nvSpPr>
        <p:spPr>
          <a:xfrm>
            <a:off x="4648200" y="1371600"/>
            <a:ext cx="4343400" cy="5334000"/>
          </a:xfrm>
        </p:spPr>
        <p:txBody>
          <a:bodyPr>
            <a:normAutofit/>
          </a:bodyPr>
          <a:lstStyle/>
          <a:p>
            <a:pPr marL="0" lvl="0" indent="0" algn="ctr">
              <a:buClr>
                <a:srgbClr val="F0A22E"/>
              </a:buClr>
              <a:buNone/>
            </a:pPr>
            <a:r>
              <a:rPr lang="en-US" sz="2400" b="1" dirty="0" smtClean="0">
                <a:solidFill>
                  <a:srgbClr val="4E3B30"/>
                </a:solidFill>
              </a:rPr>
              <a:t>April </a:t>
            </a:r>
            <a:r>
              <a:rPr lang="en-US" sz="2400" b="1" dirty="0">
                <a:solidFill>
                  <a:srgbClr val="4E3B30"/>
                </a:solidFill>
              </a:rPr>
              <a:t>2018 YOM </a:t>
            </a:r>
            <a:r>
              <a:rPr lang="en-US" sz="2400" b="1" dirty="0" smtClean="0">
                <a:solidFill>
                  <a:srgbClr val="4E3B30"/>
                </a:solidFill>
              </a:rPr>
              <a:t>Runner Up </a:t>
            </a:r>
            <a:endParaRPr lang="en-US" sz="2400" b="1" dirty="0">
              <a:solidFill>
                <a:srgbClr val="4E3B30"/>
              </a:solidFill>
            </a:endParaRPr>
          </a:p>
          <a:p>
            <a:pPr marL="0" lvl="0" indent="0" algn="ctr">
              <a:buClr>
                <a:srgbClr val="F0A22E"/>
              </a:buClr>
              <a:buNone/>
            </a:pPr>
            <a:r>
              <a:rPr lang="en-US" sz="2400" b="1" dirty="0" smtClean="0">
                <a:solidFill>
                  <a:srgbClr val="4E3B30"/>
                </a:solidFill>
              </a:rPr>
              <a:t>Tonya &amp; Vincent Beasley</a:t>
            </a:r>
            <a:endParaRPr lang="en-US" sz="2400" b="1" dirty="0">
              <a:solidFill>
                <a:srgbClr val="4E3B30"/>
              </a:solidFill>
            </a:endParaRPr>
          </a:p>
          <a:p>
            <a:pPr marL="0" indent="0">
              <a:buNone/>
            </a:pPr>
            <a:endParaRPr lang="en-US" sz="1200" b="1" dirty="0"/>
          </a:p>
          <a:p>
            <a:pPr marL="0" indent="0">
              <a:buNone/>
            </a:pPr>
            <a:endParaRPr lang="en-US" sz="1200" dirty="0" smtClean="0"/>
          </a:p>
        </p:txBody>
      </p:sp>
      <p:pic>
        <p:nvPicPr>
          <p:cNvPr id="2050" name="Picture 2" descr="C:\Users\10acMan\Pictures\2018\Phone Drop 14May18\20180509_1747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7" y="2438400"/>
            <a:ext cx="4793343" cy="35950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10acMan\Pictures\2018\Phone Drop 14May18\20180509_1913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746170" y="2645229"/>
            <a:ext cx="4452257"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413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2018 2nd </a:t>
            </a:r>
            <a:r>
              <a:rPr lang="en-US" dirty="0" err="1"/>
              <a:t>qtr</a:t>
            </a:r>
            <a:r>
              <a:rPr lang="en-US" dirty="0"/>
              <a:t> </a:t>
            </a:r>
            <a:r>
              <a:rPr lang="en-US" dirty="0" smtClean="0"/>
              <a:t>RHOA </a:t>
            </a:r>
            <a:r>
              <a:rPr lang="en-US" dirty="0"/>
              <a:t>newsletter</a:t>
            </a:r>
          </a:p>
        </p:txBody>
      </p:sp>
      <p:sp>
        <p:nvSpPr>
          <p:cNvPr id="3" name="Content Placeholder 2"/>
          <p:cNvSpPr>
            <a:spLocks noGrp="1"/>
          </p:cNvSpPr>
          <p:nvPr>
            <p:ph sz="half" idx="1"/>
          </p:nvPr>
        </p:nvSpPr>
        <p:spPr>
          <a:xfrm>
            <a:off x="304800" y="1295400"/>
            <a:ext cx="4191000" cy="5410200"/>
          </a:xfrm>
        </p:spPr>
        <p:txBody>
          <a:bodyPr>
            <a:normAutofit/>
          </a:bodyPr>
          <a:lstStyle/>
          <a:p>
            <a:pPr marL="0" indent="0">
              <a:buNone/>
            </a:pPr>
            <a:r>
              <a:rPr lang="en-US" sz="1200" b="1" u="sng" dirty="0" smtClean="0"/>
              <a:t>Numbers to know:</a:t>
            </a:r>
            <a:endParaRPr lang="en-US" sz="1200" b="1" u="sng" dirty="0"/>
          </a:p>
          <a:p>
            <a:pPr marL="0" indent="0">
              <a:buNone/>
            </a:pPr>
            <a:endParaRPr lang="en-US" sz="1200" b="1" u="sng" dirty="0" smtClean="0"/>
          </a:p>
          <a:p>
            <a:pPr marL="0" lvl="0" indent="0">
              <a:buClr>
                <a:srgbClr val="F0A22E"/>
              </a:buClr>
              <a:buNone/>
            </a:pPr>
            <a:r>
              <a:rPr lang="en-US" sz="1200" b="1" u="sng" dirty="0">
                <a:solidFill>
                  <a:srgbClr val="4E3B30"/>
                </a:solidFill>
              </a:rPr>
              <a:t>BARTLETT POLICE</a:t>
            </a:r>
          </a:p>
          <a:p>
            <a:pPr marL="0" lvl="0" indent="0">
              <a:buClr>
                <a:srgbClr val="F0A22E"/>
              </a:buClr>
              <a:buNone/>
            </a:pPr>
            <a:r>
              <a:rPr lang="en-US" sz="1200" b="1" dirty="0">
                <a:solidFill>
                  <a:srgbClr val="4E3B30"/>
                </a:solidFill>
              </a:rPr>
              <a:t>*Any non-emergency:  901-385-5555 </a:t>
            </a:r>
          </a:p>
          <a:p>
            <a:pPr marL="0" lvl="0" indent="0">
              <a:buClr>
                <a:srgbClr val="F0A22E"/>
              </a:buClr>
              <a:buNone/>
            </a:pPr>
            <a:r>
              <a:rPr lang="en-US" sz="1200" b="1" dirty="0">
                <a:solidFill>
                  <a:srgbClr val="4E3B30"/>
                </a:solidFill>
              </a:rPr>
              <a:t>*EMERGENCY:  9-1-1</a:t>
            </a:r>
          </a:p>
          <a:p>
            <a:pPr marL="0" lvl="0" indent="0">
              <a:buClr>
                <a:srgbClr val="F0A22E"/>
              </a:buClr>
              <a:buNone/>
            </a:pPr>
            <a:r>
              <a:rPr lang="en-US" sz="1200" b="1" dirty="0">
                <a:solidFill>
                  <a:srgbClr val="4E3B30"/>
                </a:solidFill>
              </a:rPr>
              <a:t>*All Other Calls:  901-385-5500</a:t>
            </a:r>
          </a:p>
          <a:p>
            <a:pPr marL="0" indent="0">
              <a:buNone/>
            </a:pPr>
            <a:endParaRPr lang="en-US" sz="1200" dirty="0" smtClean="0"/>
          </a:p>
          <a:p>
            <a:pPr marL="0" indent="0">
              <a:buNone/>
            </a:pPr>
            <a:r>
              <a:rPr lang="en-US" sz="1200" b="1" u="sng" dirty="0" smtClean="0"/>
              <a:t>BARTLETT FIRE</a:t>
            </a:r>
          </a:p>
          <a:p>
            <a:pPr marL="0" indent="0">
              <a:buNone/>
            </a:pPr>
            <a:r>
              <a:rPr lang="en-US" sz="1200" b="1" dirty="0"/>
              <a:t>Terry </a:t>
            </a:r>
            <a:r>
              <a:rPr lang="en-US" sz="1200" b="1" dirty="0" smtClean="0"/>
              <a:t>Wiggins, Fire Chief &amp; Tommy Gately, </a:t>
            </a:r>
            <a:r>
              <a:rPr lang="en-US" sz="1200" b="1" dirty="0" err="1" smtClean="0"/>
              <a:t>Asst</a:t>
            </a:r>
            <a:r>
              <a:rPr lang="en-US" sz="1200" b="1" dirty="0" smtClean="0"/>
              <a:t> Chief</a:t>
            </a:r>
            <a:endParaRPr lang="en-US" sz="1200" b="1" dirty="0"/>
          </a:p>
          <a:p>
            <a:pPr marL="0" indent="0">
              <a:buNone/>
            </a:pPr>
            <a:r>
              <a:rPr lang="en-US" sz="1200" b="1" dirty="0" smtClean="0"/>
              <a:t>2939 </a:t>
            </a:r>
            <a:r>
              <a:rPr lang="en-US" sz="1200" b="1" dirty="0" err="1"/>
              <a:t>Altruria</a:t>
            </a:r>
            <a:r>
              <a:rPr lang="en-US" sz="1200" b="1" dirty="0"/>
              <a:t> </a:t>
            </a:r>
            <a:r>
              <a:rPr lang="en-US" sz="1200" b="1" dirty="0" smtClean="0"/>
              <a:t>Road, Bartlett</a:t>
            </a:r>
            <a:r>
              <a:rPr lang="en-US" sz="1200" b="1" dirty="0"/>
              <a:t>, TN  38134</a:t>
            </a:r>
          </a:p>
          <a:p>
            <a:pPr marL="0" indent="0">
              <a:buNone/>
            </a:pPr>
            <a:r>
              <a:rPr lang="en-US" sz="1200" b="1" dirty="0" smtClean="0"/>
              <a:t>901-385-5536</a:t>
            </a:r>
          </a:p>
          <a:p>
            <a:pPr marL="0" indent="0">
              <a:buNone/>
            </a:pPr>
            <a:endParaRPr lang="en-US" sz="1200" b="1" dirty="0" smtClean="0"/>
          </a:p>
          <a:p>
            <a:pPr marL="0" indent="0">
              <a:buNone/>
            </a:pPr>
            <a:r>
              <a:rPr lang="en-US" sz="1200" b="1" u="sng" dirty="0" smtClean="0"/>
              <a:t>BARTLETT PARKS &amp; RECREATION</a:t>
            </a:r>
            <a:endParaRPr lang="en-US" sz="1200" b="1" u="sng" dirty="0"/>
          </a:p>
          <a:p>
            <a:pPr marL="0" indent="0">
              <a:buNone/>
            </a:pPr>
            <a:r>
              <a:rPr lang="en-US" sz="1200" b="1" dirty="0"/>
              <a:t>Susan </a:t>
            </a:r>
            <a:r>
              <a:rPr lang="en-US" sz="1200" b="1" dirty="0" smtClean="0"/>
              <a:t>Scott, Administrative Clerk</a:t>
            </a:r>
            <a:endParaRPr lang="en-US" sz="1200" b="1" dirty="0"/>
          </a:p>
          <a:p>
            <a:pPr marL="0" indent="0">
              <a:buNone/>
            </a:pPr>
            <a:r>
              <a:rPr lang="en-US" sz="1200" b="1" dirty="0"/>
              <a:t>5868 Stage </a:t>
            </a:r>
            <a:r>
              <a:rPr lang="en-US" sz="1200" b="1" dirty="0" smtClean="0"/>
              <a:t>Road, Bartlett</a:t>
            </a:r>
            <a:r>
              <a:rPr lang="en-US" sz="1200" b="1" dirty="0"/>
              <a:t>, TN  38134</a:t>
            </a:r>
          </a:p>
          <a:p>
            <a:pPr marL="0" indent="0">
              <a:buNone/>
            </a:pPr>
            <a:r>
              <a:rPr lang="en-US" sz="1200" b="1" dirty="0"/>
              <a:t>901-385-5590, </a:t>
            </a:r>
            <a:r>
              <a:rPr lang="en-US" sz="1200" b="1" dirty="0">
                <a:hlinkClick r:id="rId2"/>
              </a:rPr>
              <a:t>http://</a:t>
            </a:r>
            <a:r>
              <a:rPr lang="en-US" sz="1200" b="1" dirty="0" smtClean="0">
                <a:hlinkClick r:id="rId2"/>
              </a:rPr>
              <a:t>www.cityofbartlett.org/1213/Bartlett-Information-Guide</a:t>
            </a:r>
            <a:endParaRPr lang="en-US" sz="1200" b="1" dirty="0" smtClean="0"/>
          </a:p>
          <a:p>
            <a:pPr marL="0" indent="0">
              <a:buNone/>
            </a:pPr>
            <a:r>
              <a:rPr lang="en-US" sz="1200" b="1" dirty="0" smtClean="0"/>
              <a:t>Hours:  Monday </a:t>
            </a:r>
            <a:r>
              <a:rPr lang="en-US" sz="1200" b="1" dirty="0"/>
              <a:t>– </a:t>
            </a:r>
            <a:r>
              <a:rPr lang="en-US" sz="1200" b="1" dirty="0" smtClean="0"/>
              <a:t>Friday (8 </a:t>
            </a:r>
            <a:r>
              <a:rPr lang="en-US" sz="1200" b="1" dirty="0"/>
              <a:t>a.m. - 5 p.m</a:t>
            </a:r>
            <a:r>
              <a:rPr lang="en-US" sz="1200" b="1" dirty="0" smtClean="0"/>
              <a:t>.)</a:t>
            </a:r>
          </a:p>
          <a:p>
            <a:pPr marL="0" indent="0">
              <a:buNone/>
            </a:pPr>
            <a:endParaRPr lang="en-US" sz="1200" b="1" dirty="0"/>
          </a:p>
          <a:p>
            <a:pPr marL="0" indent="0">
              <a:buNone/>
            </a:pPr>
            <a:r>
              <a:rPr lang="en-US" sz="1200" b="1" dirty="0" smtClean="0"/>
              <a:t>In the city of Bartlett, “How Do I…?</a:t>
            </a:r>
          </a:p>
          <a:p>
            <a:pPr marL="0" indent="0">
              <a:buNone/>
            </a:pPr>
            <a:r>
              <a:rPr lang="en-US" sz="1200" b="1" dirty="0" smtClean="0">
                <a:hlinkClick r:id="rId3"/>
              </a:rPr>
              <a:t>http</a:t>
            </a:r>
            <a:r>
              <a:rPr lang="en-US" sz="1200" b="1" dirty="0">
                <a:hlinkClick r:id="rId3"/>
              </a:rPr>
              <a:t>://</a:t>
            </a:r>
            <a:r>
              <a:rPr lang="en-US" sz="1200" b="1" dirty="0" smtClean="0">
                <a:hlinkClick r:id="rId3"/>
              </a:rPr>
              <a:t>www.cityofbartlett.org/7/How-Do-I</a:t>
            </a:r>
            <a:endParaRPr lang="en-US" sz="1200" b="1" dirty="0" smtClean="0"/>
          </a:p>
          <a:p>
            <a:pPr marL="0" indent="0">
              <a:buNone/>
            </a:pPr>
            <a:endParaRPr lang="en-US" sz="1200" b="1" dirty="0"/>
          </a:p>
          <a:p>
            <a:pPr marL="0" indent="0">
              <a:buNone/>
            </a:pPr>
            <a:endParaRPr lang="en-US" sz="1200" b="1" dirty="0"/>
          </a:p>
        </p:txBody>
      </p:sp>
      <p:sp>
        <p:nvSpPr>
          <p:cNvPr id="4" name="Content Placeholder 3"/>
          <p:cNvSpPr>
            <a:spLocks noGrp="1"/>
          </p:cNvSpPr>
          <p:nvPr>
            <p:ph sz="half" idx="2"/>
          </p:nvPr>
        </p:nvSpPr>
        <p:spPr>
          <a:xfrm>
            <a:off x="4648200" y="1295400"/>
            <a:ext cx="4343400" cy="5410200"/>
          </a:xfrm>
        </p:spPr>
        <p:txBody>
          <a:bodyPr>
            <a:normAutofit/>
          </a:bodyPr>
          <a:lstStyle/>
          <a:p>
            <a:pPr marL="0" lvl="0" indent="0">
              <a:buClr>
                <a:srgbClr val="F0A22E"/>
              </a:buClr>
              <a:buNone/>
            </a:pPr>
            <a:r>
              <a:rPr lang="en-US" sz="1200" b="1" u="sng" dirty="0">
                <a:solidFill>
                  <a:srgbClr val="4E3B30"/>
                </a:solidFill>
              </a:rPr>
              <a:t>Resources:</a:t>
            </a:r>
          </a:p>
          <a:p>
            <a:pPr marL="0" lvl="0" indent="0">
              <a:buClr>
                <a:srgbClr val="F0A22E"/>
              </a:buClr>
              <a:buNone/>
            </a:pPr>
            <a:endParaRPr lang="en-US" sz="1200" b="1" dirty="0">
              <a:solidFill>
                <a:srgbClr val="4E3B30"/>
              </a:solidFill>
            </a:endParaRPr>
          </a:p>
          <a:p>
            <a:pPr marL="0" lvl="0" indent="0">
              <a:buClr>
                <a:srgbClr val="F0A22E"/>
              </a:buClr>
              <a:buNone/>
            </a:pPr>
            <a:r>
              <a:rPr lang="en-US" sz="1200" b="1" dirty="0">
                <a:solidFill>
                  <a:srgbClr val="4E3B30"/>
                </a:solidFill>
              </a:rPr>
              <a:t>What a great city we live in… Bartlett ranks in the Top 10 cities to live in Tennessee. </a:t>
            </a:r>
            <a:r>
              <a:rPr lang="en-US" sz="1200" b="1" dirty="0">
                <a:solidFill>
                  <a:srgbClr val="4E3B30"/>
                </a:solidFill>
                <a:hlinkClick r:id="rId4"/>
              </a:rPr>
              <a:t>http://www.cityofbartlett.org/CivicAlerts.aspx?AID=1149</a:t>
            </a:r>
            <a:endParaRPr lang="en-US" sz="1200" b="1" dirty="0">
              <a:solidFill>
                <a:srgbClr val="4E3B30"/>
              </a:solidFill>
            </a:endParaRPr>
          </a:p>
          <a:p>
            <a:pPr marL="0" lvl="0" indent="0">
              <a:buClr>
                <a:srgbClr val="F0A22E"/>
              </a:buClr>
              <a:buNone/>
            </a:pPr>
            <a:endParaRPr lang="en-US" sz="1200" b="1" dirty="0">
              <a:solidFill>
                <a:srgbClr val="4E3B30"/>
              </a:solidFill>
            </a:endParaRPr>
          </a:p>
          <a:p>
            <a:pPr marL="0" lvl="0" indent="0">
              <a:buClr>
                <a:srgbClr val="F0A22E"/>
              </a:buClr>
              <a:buNone/>
            </a:pPr>
            <a:r>
              <a:rPr lang="en-US" sz="1200" b="1" dirty="0" err="1">
                <a:solidFill>
                  <a:srgbClr val="4E3B30"/>
                </a:solidFill>
              </a:rPr>
              <a:t>Bartlet</a:t>
            </a:r>
            <a:r>
              <a:rPr lang="en-US" sz="1200" b="1" dirty="0">
                <a:solidFill>
                  <a:srgbClr val="4E3B30"/>
                </a:solidFill>
              </a:rPr>
              <a:t> Express Weekly Newspaper </a:t>
            </a:r>
          </a:p>
          <a:p>
            <a:pPr marL="0" lvl="0" indent="0">
              <a:buClr>
                <a:srgbClr val="F0A22E"/>
              </a:buClr>
              <a:buNone/>
            </a:pPr>
            <a:r>
              <a:rPr lang="en-US" sz="1200" b="1" dirty="0">
                <a:solidFill>
                  <a:srgbClr val="4E3B30"/>
                </a:solidFill>
                <a:hlinkClick r:id="rId5"/>
              </a:rPr>
              <a:t>http://bartlett-express.com/</a:t>
            </a:r>
            <a:endParaRPr lang="en-US" sz="1200" b="1" dirty="0">
              <a:solidFill>
                <a:srgbClr val="4E3B30"/>
              </a:solidFill>
            </a:endParaRPr>
          </a:p>
          <a:p>
            <a:pPr marL="0" lvl="0" indent="0">
              <a:buClr>
                <a:srgbClr val="F0A22E"/>
              </a:buClr>
              <a:buNone/>
            </a:pPr>
            <a:endParaRPr lang="en-US" sz="1200" b="1" dirty="0">
              <a:solidFill>
                <a:srgbClr val="4E3B30"/>
              </a:solidFill>
            </a:endParaRPr>
          </a:p>
          <a:p>
            <a:pPr marL="0" lvl="0" indent="0">
              <a:buClr>
                <a:srgbClr val="F0A22E"/>
              </a:buClr>
              <a:buNone/>
            </a:pPr>
            <a:r>
              <a:rPr lang="en-US" sz="1200" b="1" dirty="0">
                <a:solidFill>
                  <a:srgbClr val="4E3B30"/>
                </a:solidFill>
              </a:rPr>
              <a:t>Bartlett Performing Arts &amp; Conference Center</a:t>
            </a:r>
          </a:p>
          <a:p>
            <a:pPr marL="0" lvl="0" indent="0">
              <a:buClr>
                <a:srgbClr val="F0A22E"/>
              </a:buClr>
              <a:buNone/>
            </a:pPr>
            <a:r>
              <a:rPr lang="en-US" sz="1200" b="1" dirty="0">
                <a:solidFill>
                  <a:srgbClr val="4E3B30"/>
                </a:solidFill>
                <a:hlinkClick r:id="rId6"/>
              </a:rPr>
              <a:t>http://www.bpacc.org/</a:t>
            </a:r>
            <a:endParaRPr lang="en-US" sz="1200" b="1" dirty="0">
              <a:solidFill>
                <a:srgbClr val="4E3B30"/>
              </a:solidFill>
            </a:endParaRPr>
          </a:p>
          <a:p>
            <a:pPr marL="0" lvl="0" indent="0">
              <a:buClr>
                <a:srgbClr val="F0A22E"/>
              </a:buClr>
              <a:buNone/>
            </a:pPr>
            <a:endParaRPr lang="en-US" sz="1200" b="1" dirty="0">
              <a:solidFill>
                <a:srgbClr val="4E3B30"/>
              </a:solidFill>
            </a:endParaRPr>
          </a:p>
          <a:p>
            <a:pPr marL="0" lvl="0" indent="0">
              <a:buClr>
                <a:srgbClr val="F0A22E"/>
              </a:buClr>
              <a:buNone/>
            </a:pPr>
            <a:r>
              <a:rPr lang="en-US" sz="1200" b="1" dirty="0">
                <a:solidFill>
                  <a:srgbClr val="4E3B30"/>
                </a:solidFill>
              </a:rPr>
              <a:t>BARTLETT INFORMATION GUIDE</a:t>
            </a:r>
          </a:p>
          <a:p>
            <a:pPr marL="0" lvl="0" indent="0">
              <a:buClr>
                <a:srgbClr val="F0A22E"/>
              </a:buClr>
              <a:buNone/>
            </a:pPr>
            <a:r>
              <a:rPr lang="en-US" sz="1200" b="1" dirty="0">
                <a:solidFill>
                  <a:srgbClr val="4E3B30"/>
                </a:solidFill>
                <a:hlinkClick r:id="rId7"/>
              </a:rPr>
              <a:t>http://</a:t>
            </a:r>
            <a:r>
              <a:rPr lang="en-US" sz="1200" b="1" dirty="0" smtClean="0">
                <a:solidFill>
                  <a:srgbClr val="4E3B30"/>
                </a:solidFill>
                <a:hlinkClick r:id="rId7"/>
              </a:rPr>
              <a:t>www.cityofbartlett.org/DocumentCenter/View/557/Current-City-of-Bartlett-Brochure</a:t>
            </a:r>
            <a:endParaRPr lang="en-US" sz="1200" b="1" dirty="0" smtClean="0">
              <a:solidFill>
                <a:srgbClr val="4E3B30"/>
              </a:solidFill>
            </a:endParaRPr>
          </a:p>
          <a:p>
            <a:pPr marL="0" lvl="0" indent="0">
              <a:buClr>
                <a:srgbClr val="F0A22E"/>
              </a:buClr>
              <a:buNone/>
            </a:pPr>
            <a:endParaRPr lang="en-US" sz="1200" b="1" dirty="0">
              <a:solidFill>
                <a:srgbClr val="4E3B30"/>
              </a:solidFill>
            </a:endParaRPr>
          </a:p>
          <a:p>
            <a:pPr marL="0" lvl="0" indent="0">
              <a:buClr>
                <a:srgbClr val="F0A22E"/>
              </a:buClr>
              <a:buNone/>
            </a:pPr>
            <a:r>
              <a:rPr lang="en-US" sz="1200" b="1" dirty="0">
                <a:solidFill>
                  <a:srgbClr val="4E3B30"/>
                </a:solidFill>
              </a:rPr>
              <a:t>Bartlett Board of Mayor and Alderman</a:t>
            </a:r>
          </a:p>
          <a:p>
            <a:pPr marL="0" lvl="0" indent="0">
              <a:buClr>
                <a:srgbClr val="F0A22E"/>
              </a:buClr>
              <a:buNone/>
            </a:pPr>
            <a:r>
              <a:rPr lang="en-US" sz="1200" b="1" dirty="0">
                <a:solidFill>
                  <a:srgbClr val="4E3B30"/>
                </a:solidFill>
              </a:rPr>
              <a:t>Mayor A. Keith McDonald, Vice Mayor Jack Young Alderman W.C. (Bubba) Pleasant, Alderman Emily Elliott, Alderman David Parsons, Alderman Bobby Simmons, Alderman Paula Sedgwick.</a:t>
            </a:r>
          </a:p>
          <a:p>
            <a:pPr marL="0" lvl="0" indent="0">
              <a:buClr>
                <a:srgbClr val="F0A22E"/>
              </a:buClr>
              <a:buNone/>
            </a:pPr>
            <a:r>
              <a:rPr lang="en-US" sz="1200" b="1" dirty="0">
                <a:solidFill>
                  <a:srgbClr val="4E3B30"/>
                </a:solidFill>
                <a:hlinkClick r:id="rId8"/>
              </a:rPr>
              <a:t>http://www.cityofbartlett.org/Faq.aspx?QID=263</a:t>
            </a:r>
            <a:endParaRPr lang="en-US" sz="1200" b="1" dirty="0">
              <a:solidFill>
                <a:srgbClr val="4E3B30"/>
              </a:solidFill>
            </a:endParaRPr>
          </a:p>
          <a:p>
            <a:pPr marL="0" lvl="0" indent="0">
              <a:buClr>
                <a:srgbClr val="F0A22E"/>
              </a:buClr>
              <a:buNone/>
            </a:pPr>
            <a:endParaRPr lang="en-US" sz="1200" b="1" dirty="0">
              <a:solidFill>
                <a:srgbClr val="4E3B30"/>
              </a:solidFill>
            </a:endParaRPr>
          </a:p>
          <a:p>
            <a:pPr marL="0" lvl="0" indent="0">
              <a:buClr>
                <a:srgbClr val="F0A22E"/>
              </a:buClr>
              <a:buNone/>
            </a:pPr>
            <a:r>
              <a:rPr lang="en-US" sz="1200" b="1" dirty="0">
                <a:solidFill>
                  <a:srgbClr val="4E3B30"/>
                </a:solidFill>
              </a:rPr>
              <a:t>To learn more about our great city of Bartlett, visit their website; </a:t>
            </a:r>
            <a:r>
              <a:rPr lang="en-US" sz="1200" b="1" dirty="0">
                <a:solidFill>
                  <a:srgbClr val="4E3B30"/>
                </a:solidFill>
                <a:hlinkClick r:id="rId9"/>
              </a:rPr>
              <a:t>http://www.cityofbartlett.org/Faq.aspx?QID=265</a:t>
            </a:r>
            <a:endParaRPr lang="en-US" sz="1200" b="1" dirty="0">
              <a:solidFill>
                <a:srgbClr val="4E3B30"/>
              </a:solidFill>
            </a:endParaRPr>
          </a:p>
          <a:p>
            <a:endParaRPr lang="en-US" dirty="0"/>
          </a:p>
        </p:txBody>
      </p:sp>
    </p:spTree>
    <p:extLst>
      <p:ext uri="{BB962C8B-B14F-4D97-AF65-F5344CB8AC3E}">
        <p14:creationId xmlns:p14="http://schemas.microsoft.com/office/powerpoint/2010/main" val="17238085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504</Words>
  <Application>Microsoft Office PowerPoint</Application>
  <PresentationFormat>On-screen Show (4:3)</PresentationFormat>
  <Paragraphs>84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Trek</vt:lpstr>
      <vt:lpstr>2018 2nd qtr RHOA newsletter</vt:lpstr>
      <vt:lpstr>2018 2nd qtr RHOA newsletter</vt:lpstr>
      <vt:lpstr>2018 2nd qtr RHOA newsletter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qtr Ravencrest HOA Rave</dc:title>
  <dc:creator>HP</dc:creator>
  <cp:lastModifiedBy>HP</cp:lastModifiedBy>
  <cp:revision>16</cp:revision>
  <dcterms:created xsi:type="dcterms:W3CDTF">2017-11-20T14:34:49Z</dcterms:created>
  <dcterms:modified xsi:type="dcterms:W3CDTF">2018-05-15T16:40:04Z</dcterms:modified>
</cp:coreProperties>
</file>